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73" r:id="rId5"/>
    <p:sldId id="428" r:id="rId6"/>
    <p:sldId id="429" r:id="rId7"/>
    <p:sldId id="470" r:id="rId8"/>
    <p:sldId id="474" r:id="rId9"/>
    <p:sldId id="471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MS PGothic" panose="020B0600070205080204" pitchFamily="34" charset="-128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/>
          <p:cNvSpPr txBox="1">
            <a:spLocks/>
          </p:cNvSpPr>
          <p:nvPr/>
        </p:nvSpPr>
        <p:spPr bwMode="auto">
          <a:xfrm>
            <a:off x="1085850" y="1314450"/>
            <a:ext cx="6972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break apart numbers to make them easier to subtract?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432" y="2721458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55515" y="2719096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8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explain subtraction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breaking </a:t>
            </a:r>
            <a:r>
              <a:rPr lang="en-US" sz="360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apart numbers.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explain subtraction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breaking apart numbers.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42900" y="8572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Why do we have to explain in math?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gray">
          <a:xfrm>
            <a:off x="1164753" y="1636430"/>
            <a:ext cx="4405373" cy="49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Prove you are correct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gray">
          <a:xfrm>
            <a:off x="639198" y="1482269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gray">
          <a:xfrm>
            <a:off x="533400" y="2670989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gray">
          <a:xfrm>
            <a:off x="1164752" y="2818006"/>
            <a:ext cx="5854488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1"/>
                </a:solidFill>
                <a:latin typeface="Orly's Font 2" pitchFamily="66" charset="0"/>
              </a:rPr>
              <a:t>Compare your work to others</a:t>
            </a:r>
            <a:endParaRPr lang="en-US" sz="2800" kern="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gray">
          <a:xfrm>
            <a:off x="547025" y="3859709"/>
            <a:ext cx="5581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1164752" y="4006726"/>
            <a:ext cx="5077031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Help someone understand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99" y="1482269"/>
            <a:ext cx="844705" cy="61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2721458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8383" y="2719096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23289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61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61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1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193365" y="780690"/>
            <a:ext cx="9029699" cy="161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can use words, actions, pictures, place value, or addition to explain your work.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16 - 4 = 12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523522" y="2240139"/>
            <a:ext cx="2971801" cy="2171700"/>
          </a:xfrm>
          <a:prstGeom prst="wedgeEllipseCallout">
            <a:avLst>
              <a:gd name="adj1" fmla="val 52438"/>
              <a:gd name="adj2" fmla="val -4932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2122" y="2583039"/>
            <a:ext cx="2400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minus 4 equals 2. I kept the ten and I got 16.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4958731" y="3552171"/>
            <a:ext cx="41852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ten and 2 ones = 12</a:t>
            </a:r>
            <a:endParaRPr lang="en-US" sz="3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4572001" y="2343150"/>
            <a:ext cx="1921913" cy="2075141"/>
            <a:chOff x="4572000" y="1885950"/>
            <a:chExt cx="1921913" cy="2075141"/>
          </a:xfrm>
        </p:grpSpPr>
        <p:sp>
          <p:nvSpPr>
            <p:cNvPr id="5" name="Cube 4"/>
            <p:cNvSpPr>
              <a:spLocks noChangeAspect="1"/>
            </p:cNvSpPr>
            <p:nvPr/>
          </p:nvSpPr>
          <p:spPr>
            <a:xfrm>
              <a:off x="6228758" y="2594529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4572000" y="1885950"/>
              <a:ext cx="272430" cy="2075141"/>
              <a:chOff x="7086600" y="1327908"/>
              <a:chExt cx="272430" cy="2075141"/>
            </a:xfrm>
          </p:grpSpPr>
          <p:sp>
            <p:nvSpPr>
              <p:cNvPr id="14" name="Cube 13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Cube 14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Cube 15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Cube 16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Cube 17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Cube 18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Cube 19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Cube 20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Cube 21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Cube 22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Cube 24"/>
            <p:cNvSpPr>
              <a:spLocks noChangeAspect="1"/>
            </p:cNvSpPr>
            <p:nvPr/>
          </p:nvSpPr>
          <p:spPr>
            <a:xfrm>
              <a:off x="5185833" y="2585417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>
              <a:spLocks noChangeAspect="1"/>
            </p:cNvSpPr>
            <p:nvPr/>
          </p:nvSpPr>
          <p:spPr>
            <a:xfrm>
              <a:off x="5715000" y="2589512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>
              <a:spLocks noChangeAspect="1"/>
            </p:cNvSpPr>
            <p:nvPr/>
          </p:nvSpPr>
          <p:spPr>
            <a:xfrm>
              <a:off x="6268403" y="2209257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>
              <a:spLocks noChangeAspect="1"/>
            </p:cNvSpPr>
            <p:nvPr/>
          </p:nvSpPr>
          <p:spPr>
            <a:xfrm>
              <a:off x="5225478" y="2200145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>
              <a:spLocks noChangeAspect="1"/>
            </p:cNvSpPr>
            <p:nvPr/>
          </p:nvSpPr>
          <p:spPr>
            <a:xfrm>
              <a:off x="5754645" y="2204240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662510" y="2592739"/>
            <a:ext cx="916719" cy="772592"/>
            <a:chOff x="5640902" y="2104779"/>
            <a:chExt cx="916719" cy="772592"/>
          </a:xfrm>
        </p:grpSpPr>
        <p:grpSp>
          <p:nvGrpSpPr>
            <p:cNvPr id="32" name="Group 31"/>
            <p:cNvGrpSpPr/>
            <p:nvPr/>
          </p:nvGrpSpPr>
          <p:grpSpPr>
            <a:xfrm>
              <a:off x="5652191" y="2121628"/>
              <a:ext cx="414224" cy="331442"/>
              <a:chOff x="6215176" y="1754801"/>
              <a:chExt cx="414224" cy="331442"/>
            </a:xfrm>
          </p:grpSpPr>
          <p:cxnSp>
            <p:nvCxnSpPr>
              <p:cNvPr id="42" name="Straight Connector 41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oup 32"/>
            <p:cNvGrpSpPr/>
            <p:nvPr/>
          </p:nvGrpSpPr>
          <p:grpSpPr>
            <a:xfrm>
              <a:off x="6132108" y="2104779"/>
              <a:ext cx="414224" cy="331442"/>
              <a:chOff x="6215176" y="1754801"/>
              <a:chExt cx="414224" cy="331442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33"/>
            <p:cNvGrpSpPr/>
            <p:nvPr/>
          </p:nvGrpSpPr>
          <p:grpSpPr>
            <a:xfrm>
              <a:off x="5640902" y="2530316"/>
              <a:ext cx="414224" cy="331442"/>
              <a:chOff x="6215176" y="1754801"/>
              <a:chExt cx="414224" cy="331442"/>
            </a:xfrm>
          </p:grpSpPr>
          <p:cxnSp>
            <p:nvCxnSpPr>
              <p:cNvPr id="38" name="Straight Connector 37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34"/>
            <p:cNvGrpSpPr/>
            <p:nvPr/>
          </p:nvGrpSpPr>
          <p:grpSpPr>
            <a:xfrm>
              <a:off x="6143397" y="2545929"/>
              <a:ext cx="414224" cy="331442"/>
              <a:chOff x="6215176" y="1754801"/>
              <a:chExt cx="414224" cy="331442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Text Placeholder 2"/>
          <p:cNvSpPr txBox="1">
            <a:spLocks/>
          </p:cNvSpPr>
          <p:nvPr/>
        </p:nvSpPr>
        <p:spPr bwMode="auto">
          <a:xfrm>
            <a:off x="4958731" y="4105930"/>
            <a:ext cx="23439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 + 12 = 16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62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animBg="1"/>
      <p:bldP spid="12" grpId="0"/>
      <p:bldP spid="29" grpId="0" build="p"/>
      <p:bldP spid="4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0" y="824090"/>
            <a:ext cx="6858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you can only break numbers apart using place value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5327961" y="2154235"/>
            <a:ext cx="272430" cy="2075141"/>
            <a:chOff x="7086600" y="1327908"/>
            <a:chExt cx="272430" cy="2075141"/>
          </a:xfrm>
        </p:grpSpPr>
        <p:sp>
          <p:nvSpPr>
            <p:cNvPr id="7" name="Cube 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" name="Cube 16"/>
          <p:cNvSpPr>
            <a:spLocks noChangeAspect="1"/>
          </p:cNvSpPr>
          <p:nvPr/>
        </p:nvSpPr>
        <p:spPr>
          <a:xfrm>
            <a:off x="6128061" y="2484561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4870761" y="2151042"/>
            <a:ext cx="272430" cy="2075141"/>
            <a:chOff x="7086600" y="1327908"/>
            <a:chExt cx="272430" cy="2075141"/>
          </a:xfrm>
        </p:grpSpPr>
        <p:sp>
          <p:nvSpPr>
            <p:cNvPr id="19" name="Cube 1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9" name="Cube 28"/>
          <p:cNvSpPr>
            <a:spLocks noChangeAspect="1"/>
          </p:cNvSpPr>
          <p:nvPr/>
        </p:nvSpPr>
        <p:spPr>
          <a:xfrm>
            <a:off x="6128061" y="278955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Cube 29"/>
          <p:cNvSpPr>
            <a:spLocks noChangeAspect="1"/>
          </p:cNvSpPr>
          <p:nvPr/>
        </p:nvSpPr>
        <p:spPr>
          <a:xfrm>
            <a:off x="6132160" y="312555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673879" y="1864363"/>
            <a:ext cx="247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20 + 3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73017" y="1923944"/>
            <a:ext cx="1257300" cy="261600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930590" y="3072386"/>
            <a:ext cx="540371" cy="41384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673879" y="2453330"/>
            <a:ext cx="247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22 + 1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673879" y="3042297"/>
            <a:ext cx="247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21 + 2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974729" y="2410846"/>
            <a:ext cx="540371" cy="61196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663885" y="3631264"/>
            <a:ext cx="34128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10 + 10 +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725417" y="2076345"/>
            <a:ext cx="476250" cy="232420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248629" y="2058555"/>
            <a:ext cx="476250" cy="232420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673879" y="4220230"/>
            <a:ext cx="35552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10 + 10 + 2 + 1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7" grpId="0" animBg="1"/>
      <p:bldP spid="29" grpId="0" animBg="1"/>
      <p:bldP spid="30" grpId="0" animBg="1"/>
      <p:bldP spid="31" grpId="0" build="p"/>
      <p:bldP spid="32" grpId="0" animBg="1"/>
      <p:bldP spid="32" grpId="1" animBg="1"/>
      <p:bldP spid="33" grpId="0" animBg="1"/>
      <p:bldP spid="33" grpId="1" animBg="1"/>
      <p:bldP spid="33" grpId="2" animBg="1"/>
      <p:bldP spid="34" grpId="0" build="p"/>
      <p:bldP spid="35" grpId="0" build="p"/>
      <p:bldP spid="36" grpId="0" animBg="1"/>
      <p:bldP spid="36" grpId="1" animBg="1"/>
      <p:bldP spid="36" grpId="2" animBg="1"/>
      <p:bldP spid="37" grpId="0" build="p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" y="956262"/>
            <a:ext cx="8915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cooks had 57 red peppers.  They used some to make chili.  Now there are 23 peppers left. How many peppers did they use?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209550" y="1279845"/>
            <a:ext cx="7334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952045" y="156162"/>
            <a:ext cx="34487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Compare your work to others’ work.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237409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783" y="235047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Rectangle 90"/>
          <p:cNvSpPr/>
          <p:nvPr/>
        </p:nvSpPr>
        <p:spPr>
          <a:xfrm>
            <a:off x="3409376" y="960316"/>
            <a:ext cx="552034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3" name="Text Placeholder 2"/>
          <p:cNvSpPr txBox="1">
            <a:spLocks/>
          </p:cNvSpPr>
          <p:nvPr/>
        </p:nvSpPr>
        <p:spPr bwMode="auto">
          <a:xfrm>
            <a:off x="5490369" y="2728229"/>
            <a:ext cx="2506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P = 57 - 23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063522" y="2436516"/>
            <a:ext cx="2079978" cy="2075141"/>
            <a:chOff x="3063522" y="2436516"/>
            <a:chExt cx="2079978" cy="2075141"/>
          </a:xfrm>
          <a:solidFill>
            <a:schemeClr val="accent6"/>
          </a:solidFill>
        </p:grpSpPr>
        <p:grpSp>
          <p:nvGrpSpPr>
            <p:cNvPr id="22" name="Group 21"/>
            <p:cNvGrpSpPr>
              <a:grpSpLocks noChangeAspect="1"/>
            </p:cNvGrpSpPr>
            <p:nvPr/>
          </p:nvGrpSpPr>
          <p:grpSpPr>
            <a:xfrm>
              <a:off x="3063522" y="2436516"/>
              <a:ext cx="272430" cy="2075141"/>
              <a:chOff x="7086600" y="1327908"/>
              <a:chExt cx="272430" cy="2075141"/>
            </a:xfrm>
            <a:grpFill/>
          </p:grpSpPr>
          <p:sp>
            <p:nvSpPr>
              <p:cNvPr id="23" name="Cube 22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Cube 23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Cube 24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Cube 25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Cube 26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Cube 27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Cube 28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Cube 29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Cube 30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Cube 31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7" name="Group 46"/>
            <p:cNvGrpSpPr>
              <a:grpSpLocks noChangeAspect="1"/>
            </p:cNvGrpSpPr>
            <p:nvPr/>
          </p:nvGrpSpPr>
          <p:grpSpPr>
            <a:xfrm>
              <a:off x="3439734" y="2436516"/>
              <a:ext cx="272430" cy="2075141"/>
              <a:chOff x="7086600" y="1327908"/>
              <a:chExt cx="272430" cy="2075141"/>
            </a:xfrm>
            <a:grpFill/>
          </p:grpSpPr>
          <p:sp>
            <p:nvSpPr>
              <p:cNvPr id="48" name="Cube 4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Cube 4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Cube 5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Cube 5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Cube 5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Cube 5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Cube 5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Cube 5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Cube 5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" name="Group 57"/>
            <p:cNvGrpSpPr>
              <a:grpSpLocks noChangeAspect="1"/>
            </p:cNvGrpSpPr>
            <p:nvPr/>
          </p:nvGrpSpPr>
          <p:grpSpPr>
            <a:xfrm>
              <a:off x="3815946" y="2436516"/>
              <a:ext cx="272430" cy="2075141"/>
              <a:chOff x="7086600" y="1327908"/>
              <a:chExt cx="272430" cy="2075141"/>
            </a:xfrm>
            <a:grpFill/>
          </p:grpSpPr>
          <p:sp>
            <p:nvSpPr>
              <p:cNvPr id="59" name="Cube 58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Cube 59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Cube 60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Cube 61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Cube 62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Cube 63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Cube 64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Cube 65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Cube 66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Cube 67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" name="Group 68"/>
            <p:cNvGrpSpPr>
              <a:grpSpLocks noChangeAspect="1"/>
            </p:cNvGrpSpPr>
            <p:nvPr/>
          </p:nvGrpSpPr>
          <p:grpSpPr>
            <a:xfrm>
              <a:off x="4192158" y="2436516"/>
              <a:ext cx="272430" cy="2075141"/>
              <a:chOff x="7086600" y="1327908"/>
              <a:chExt cx="272430" cy="2075141"/>
            </a:xfrm>
            <a:grpFill/>
          </p:grpSpPr>
          <p:sp>
            <p:nvSpPr>
              <p:cNvPr id="70" name="Cube 6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Cube 7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Cube 7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Cube 7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Cube 7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Cube 7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Cube 7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Cube 7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Cube 7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Cube 7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" name="Group 79"/>
            <p:cNvGrpSpPr>
              <a:grpSpLocks noChangeAspect="1"/>
            </p:cNvGrpSpPr>
            <p:nvPr/>
          </p:nvGrpSpPr>
          <p:grpSpPr>
            <a:xfrm>
              <a:off x="4568371" y="2436516"/>
              <a:ext cx="272430" cy="2075141"/>
              <a:chOff x="7086600" y="1327908"/>
              <a:chExt cx="272430" cy="2075141"/>
            </a:xfrm>
            <a:grpFill/>
          </p:grpSpPr>
          <p:sp>
            <p:nvSpPr>
              <p:cNvPr id="81" name="Cube 80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Cube 81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Cube 82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Cube 83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Cube 84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Cube 85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Cube 86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Cube 87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Cube 88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Cube 89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4" name="Cube 93"/>
            <p:cNvSpPr>
              <a:spLocks noChangeAspect="1"/>
            </p:cNvSpPr>
            <p:nvPr/>
          </p:nvSpPr>
          <p:spPr>
            <a:xfrm>
              <a:off x="4917990" y="2672297"/>
              <a:ext cx="225510" cy="203933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Cube 94"/>
            <p:cNvSpPr>
              <a:spLocks noChangeAspect="1"/>
            </p:cNvSpPr>
            <p:nvPr/>
          </p:nvSpPr>
          <p:spPr>
            <a:xfrm>
              <a:off x="4917990" y="2887873"/>
              <a:ext cx="225510" cy="203933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Cube 95"/>
            <p:cNvSpPr>
              <a:spLocks noChangeAspect="1"/>
            </p:cNvSpPr>
            <p:nvPr/>
          </p:nvSpPr>
          <p:spPr>
            <a:xfrm>
              <a:off x="4917990" y="3103449"/>
              <a:ext cx="225510" cy="203933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>
              <a:spLocks noChangeAspect="1"/>
            </p:cNvSpPr>
            <p:nvPr/>
          </p:nvSpPr>
          <p:spPr>
            <a:xfrm>
              <a:off x="4917990" y="3319025"/>
              <a:ext cx="225510" cy="203933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Cube 97"/>
            <p:cNvSpPr>
              <a:spLocks noChangeAspect="1"/>
            </p:cNvSpPr>
            <p:nvPr/>
          </p:nvSpPr>
          <p:spPr>
            <a:xfrm>
              <a:off x="4917990" y="3534601"/>
              <a:ext cx="225510" cy="203933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Cube 98"/>
            <p:cNvSpPr>
              <a:spLocks noChangeAspect="1"/>
            </p:cNvSpPr>
            <p:nvPr/>
          </p:nvSpPr>
          <p:spPr>
            <a:xfrm>
              <a:off x="4917990" y="3750177"/>
              <a:ext cx="225510" cy="203933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Cube 101"/>
            <p:cNvSpPr>
              <a:spLocks noChangeAspect="1"/>
            </p:cNvSpPr>
            <p:nvPr/>
          </p:nvSpPr>
          <p:spPr>
            <a:xfrm>
              <a:off x="4917990" y="2456721"/>
              <a:ext cx="225510" cy="203933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6" name="Rectangle 115"/>
          <p:cNvSpPr/>
          <p:nvPr/>
        </p:nvSpPr>
        <p:spPr>
          <a:xfrm>
            <a:off x="7649784" y="1406693"/>
            <a:ext cx="591106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7" name="Group 116"/>
          <p:cNvGrpSpPr/>
          <p:nvPr/>
        </p:nvGrpSpPr>
        <p:grpSpPr>
          <a:xfrm>
            <a:off x="4823633" y="3293885"/>
            <a:ext cx="431392" cy="744944"/>
            <a:chOff x="4823633" y="3293885"/>
            <a:chExt cx="431392" cy="744944"/>
          </a:xfrm>
        </p:grpSpPr>
        <p:grpSp>
          <p:nvGrpSpPr>
            <p:cNvPr id="104" name="Group 103"/>
            <p:cNvGrpSpPr/>
            <p:nvPr/>
          </p:nvGrpSpPr>
          <p:grpSpPr>
            <a:xfrm>
              <a:off x="4838834" y="3293885"/>
              <a:ext cx="414224" cy="331442"/>
              <a:chOff x="6215176" y="1754801"/>
              <a:chExt cx="414224" cy="331442"/>
            </a:xfrm>
          </p:grpSpPr>
          <p:cxnSp>
            <p:nvCxnSpPr>
              <p:cNvPr id="114" name="Straight Connector 113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5" name="Group 104"/>
            <p:cNvGrpSpPr/>
            <p:nvPr/>
          </p:nvGrpSpPr>
          <p:grpSpPr>
            <a:xfrm>
              <a:off x="4840801" y="3707387"/>
              <a:ext cx="414224" cy="331442"/>
              <a:chOff x="6215176" y="1754801"/>
              <a:chExt cx="414224" cy="331442"/>
            </a:xfrm>
          </p:grpSpPr>
          <p:cxnSp>
            <p:nvCxnSpPr>
              <p:cNvPr id="112" name="Straight Connector 111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Group 106"/>
            <p:cNvGrpSpPr/>
            <p:nvPr/>
          </p:nvGrpSpPr>
          <p:grpSpPr>
            <a:xfrm>
              <a:off x="4823633" y="3514683"/>
              <a:ext cx="414224" cy="331442"/>
              <a:chOff x="6215176" y="1754801"/>
              <a:chExt cx="414224" cy="331442"/>
            </a:xfrm>
          </p:grpSpPr>
          <p:cxnSp>
            <p:nvCxnSpPr>
              <p:cNvPr id="108" name="Straight Connector 107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6" name="Group 105"/>
          <p:cNvGrpSpPr/>
          <p:nvPr/>
        </p:nvGrpSpPr>
        <p:grpSpPr>
          <a:xfrm>
            <a:off x="3338774" y="2592809"/>
            <a:ext cx="414224" cy="1683048"/>
            <a:chOff x="6215176" y="1754801"/>
            <a:chExt cx="414224" cy="331442"/>
          </a:xfrm>
        </p:grpSpPr>
        <p:cxnSp>
          <p:nvCxnSpPr>
            <p:cNvPr id="110" name="Straight Connector 109"/>
            <p:cNvCxnSpPr/>
            <p:nvPr/>
          </p:nvCxnSpPr>
          <p:spPr>
            <a:xfrm>
              <a:off x="6226465" y="1771650"/>
              <a:ext cx="402935" cy="3145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flipH="1">
              <a:off x="6215176" y="1754801"/>
              <a:ext cx="402935" cy="3145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Group 117"/>
          <p:cNvGrpSpPr/>
          <p:nvPr/>
        </p:nvGrpSpPr>
        <p:grpSpPr>
          <a:xfrm>
            <a:off x="2952045" y="2632843"/>
            <a:ext cx="414224" cy="1683048"/>
            <a:chOff x="6215176" y="1754801"/>
            <a:chExt cx="414224" cy="331442"/>
          </a:xfrm>
        </p:grpSpPr>
        <p:cxnSp>
          <p:nvCxnSpPr>
            <p:cNvPr id="119" name="Straight Connector 118"/>
            <p:cNvCxnSpPr/>
            <p:nvPr/>
          </p:nvCxnSpPr>
          <p:spPr>
            <a:xfrm>
              <a:off x="6226465" y="1771650"/>
              <a:ext cx="402935" cy="3145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flipH="1">
              <a:off x="6215176" y="1754801"/>
              <a:ext cx="402935" cy="3145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Text Placeholder 2"/>
          <p:cNvSpPr txBox="1">
            <a:spLocks/>
          </p:cNvSpPr>
          <p:nvPr/>
        </p:nvSpPr>
        <p:spPr bwMode="auto">
          <a:xfrm>
            <a:off x="5490369" y="3272991"/>
            <a:ext cx="30440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34 = 57 - 23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23" name="Text Placeholder 2"/>
          <p:cNvSpPr txBox="1">
            <a:spLocks/>
          </p:cNvSpPr>
          <p:nvPr/>
        </p:nvSpPr>
        <p:spPr bwMode="auto">
          <a:xfrm>
            <a:off x="114300" y="2339036"/>
            <a:ext cx="216464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Break apart 23 to make it easier to subtract.</a:t>
            </a:r>
          </a:p>
        </p:txBody>
      </p:sp>
      <p:sp>
        <p:nvSpPr>
          <p:cNvPr id="125" name="Text Placeholder 2"/>
          <p:cNvSpPr txBox="1">
            <a:spLocks/>
          </p:cNvSpPr>
          <p:nvPr/>
        </p:nvSpPr>
        <p:spPr bwMode="auto">
          <a:xfrm>
            <a:off x="258054" y="4511657"/>
            <a:ext cx="30440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23 = 10 + 10 + 3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7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  <p:bldP spid="91" grpId="0" animBg="1"/>
      <p:bldP spid="91" grpId="1" animBg="1"/>
      <p:bldP spid="93" grpId="0"/>
      <p:bldP spid="116" grpId="0" animBg="1"/>
      <p:bldP spid="116" grpId="1" animBg="1"/>
      <p:bldP spid="122" grpId="0"/>
      <p:bldP spid="123" grpId="0"/>
      <p:bldP spid="1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04433" y="2774488"/>
            <a:ext cx="6134100" cy="252473"/>
            <a:chOff x="1604433" y="2416871"/>
            <a:chExt cx="6134100" cy="252473"/>
          </a:xfrm>
        </p:grpSpPr>
        <p:cxnSp>
          <p:nvCxnSpPr>
            <p:cNvPr id="6" name="Straight Connector 5"/>
            <p:cNvCxnSpPr/>
            <p:nvPr/>
          </p:nvCxnSpPr>
          <p:spPr bwMode="auto">
            <a:xfrm>
              <a:off x="6358437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4435311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2489985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6162936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294484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 bwMode="auto">
            <a:xfrm>
              <a:off x="1604433" y="2532450"/>
              <a:ext cx="61341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4249494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2685486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2880987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3076488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3271989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3467490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3662991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3858492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4053993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6553938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6749439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6944940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7140441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7335942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4630812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4826313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5021814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5217315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5412816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5608317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5803818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5999319" y="241687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783" y="136035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46566" y="812094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Break apart 23 to make it easier to subtract.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6024033" y="3191530"/>
            <a:ext cx="1485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57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2215436" y="2014863"/>
            <a:ext cx="4127508" cy="1585587"/>
            <a:chOff x="2215436" y="2014863"/>
            <a:chExt cx="4127508" cy="1585587"/>
          </a:xfrm>
        </p:grpSpPr>
        <p:sp>
          <p:nvSpPr>
            <p:cNvPr id="34" name="Oval 33"/>
            <p:cNvSpPr/>
            <p:nvPr/>
          </p:nvSpPr>
          <p:spPr bwMode="auto">
            <a:xfrm>
              <a:off x="2443691" y="2825773"/>
              <a:ext cx="117475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4377267" y="2825773"/>
              <a:ext cx="115888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48" name="Text Placeholder 2"/>
            <p:cNvSpPr txBox="1">
              <a:spLocks/>
            </p:cNvSpPr>
            <p:nvPr/>
          </p:nvSpPr>
          <p:spPr bwMode="auto">
            <a:xfrm>
              <a:off x="2215436" y="3077230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35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04722" y="2442921"/>
              <a:ext cx="3838222" cy="338681"/>
            </a:xfrm>
            <a:custGeom>
              <a:avLst/>
              <a:gdLst>
                <a:gd name="connsiteX0" fmla="*/ 0 w 1964267"/>
                <a:gd name="connsiteY0" fmla="*/ 327392 h 338681"/>
                <a:gd name="connsiteX1" fmla="*/ 1162755 w 1964267"/>
                <a:gd name="connsiteY1" fmla="*/ 15 h 338681"/>
                <a:gd name="connsiteX2" fmla="*/ 1952978 w 1964267"/>
                <a:gd name="connsiteY2" fmla="*/ 338681 h 338681"/>
                <a:gd name="connsiteX3" fmla="*/ 1952978 w 1964267"/>
                <a:gd name="connsiteY3" fmla="*/ 338681 h 338681"/>
                <a:gd name="connsiteX4" fmla="*/ 1964267 w 1964267"/>
                <a:gd name="connsiteY4" fmla="*/ 338681 h 33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267" h="338681">
                  <a:moveTo>
                    <a:pt x="0" y="327392"/>
                  </a:moveTo>
                  <a:cubicBezTo>
                    <a:pt x="418629" y="162762"/>
                    <a:pt x="837259" y="-1867"/>
                    <a:pt x="1162755" y="15"/>
                  </a:cubicBezTo>
                  <a:cubicBezTo>
                    <a:pt x="1488251" y="1896"/>
                    <a:pt x="1952978" y="338681"/>
                    <a:pt x="1952978" y="338681"/>
                  </a:cubicBezTo>
                  <a:lnTo>
                    <a:pt x="1952978" y="338681"/>
                  </a:lnTo>
                  <a:lnTo>
                    <a:pt x="1964267" y="338681"/>
                  </a:ln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 Placeholder 2"/>
            <p:cNvSpPr txBox="1">
              <a:spLocks/>
            </p:cNvSpPr>
            <p:nvPr/>
          </p:nvSpPr>
          <p:spPr bwMode="auto">
            <a:xfrm>
              <a:off x="4047317" y="2014863"/>
              <a:ext cx="123983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-20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51" name="Text Placeholder 2"/>
            <p:cNvSpPr txBox="1">
              <a:spLocks/>
            </p:cNvSpPr>
            <p:nvPr/>
          </p:nvSpPr>
          <p:spPr bwMode="auto">
            <a:xfrm>
              <a:off x="4038737" y="3057092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45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832306" y="2040365"/>
            <a:ext cx="1121682" cy="1551236"/>
            <a:chOff x="5832306" y="2040365"/>
            <a:chExt cx="1121682" cy="1551236"/>
          </a:xfrm>
        </p:grpSpPr>
        <p:sp>
          <p:nvSpPr>
            <p:cNvPr id="35" name="Oval 34"/>
            <p:cNvSpPr/>
            <p:nvPr/>
          </p:nvSpPr>
          <p:spPr bwMode="auto">
            <a:xfrm>
              <a:off x="6284913" y="2831488"/>
              <a:ext cx="115887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153888" y="2040365"/>
              <a:ext cx="800100" cy="803663"/>
              <a:chOff x="5387655" y="2792185"/>
              <a:chExt cx="800100" cy="803663"/>
            </a:xfrm>
          </p:grpSpPr>
          <p:sp>
            <p:nvSpPr>
              <p:cNvPr id="46" name="Freeform 45"/>
              <p:cNvSpPr/>
              <p:nvPr/>
            </p:nvSpPr>
            <p:spPr>
              <a:xfrm>
                <a:off x="5576711" y="3363845"/>
                <a:ext cx="433234" cy="232003"/>
              </a:xfrm>
              <a:custGeom>
                <a:avLst/>
                <a:gdLst>
                  <a:gd name="connsiteX0" fmla="*/ 0 w 433234"/>
                  <a:gd name="connsiteY0" fmla="*/ 180866 h 232003"/>
                  <a:gd name="connsiteX1" fmla="*/ 169333 w 433234"/>
                  <a:gd name="connsiteY1" fmla="*/ 244 h 232003"/>
                  <a:gd name="connsiteX2" fmla="*/ 406400 w 433234"/>
                  <a:gd name="connsiteY2" fmla="*/ 214733 h 232003"/>
                  <a:gd name="connsiteX3" fmla="*/ 417689 w 433234"/>
                  <a:gd name="connsiteY3" fmla="*/ 203444 h 23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34" h="232003">
                    <a:moveTo>
                      <a:pt x="0" y="180866"/>
                    </a:moveTo>
                    <a:cubicBezTo>
                      <a:pt x="50800" y="87733"/>
                      <a:pt x="101600" y="-5400"/>
                      <a:pt x="169333" y="244"/>
                    </a:cubicBezTo>
                    <a:cubicBezTo>
                      <a:pt x="237066" y="5888"/>
                      <a:pt x="365007" y="180866"/>
                      <a:pt x="406400" y="214733"/>
                    </a:cubicBezTo>
                    <a:cubicBezTo>
                      <a:pt x="447793" y="248600"/>
                      <a:pt x="432741" y="226022"/>
                      <a:pt x="417689" y="203444"/>
                    </a:cubicBez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Text Placeholder 2"/>
              <p:cNvSpPr txBox="1">
                <a:spLocks/>
              </p:cNvSpPr>
              <p:nvPr/>
            </p:nvSpPr>
            <p:spPr bwMode="auto">
              <a:xfrm>
                <a:off x="5387655" y="2792185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-2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52" name="Text Placeholder 2"/>
            <p:cNvSpPr txBox="1">
              <a:spLocks/>
            </p:cNvSpPr>
            <p:nvPr/>
          </p:nvSpPr>
          <p:spPr bwMode="auto">
            <a:xfrm>
              <a:off x="5832306" y="3068381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55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761066" y="2040365"/>
            <a:ext cx="924420" cy="1863516"/>
            <a:chOff x="1761066" y="2040365"/>
            <a:chExt cx="924420" cy="1863516"/>
          </a:xfrm>
        </p:grpSpPr>
        <p:sp>
          <p:nvSpPr>
            <p:cNvPr id="40" name="Text Placeholder 2"/>
            <p:cNvSpPr txBox="1">
              <a:spLocks/>
            </p:cNvSpPr>
            <p:nvPr/>
          </p:nvSpPr>
          <p:spPr bwMode="auto">
            <a:xfrm>
              <a:off x="1761066" y="3257550"/>
              <a:ext cx="800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600" dirty="0" smtClean="0">
                  <a:solidFill>
                    <a:schemeClr val="accent3"/>
                  </a:solidFill>
                  <a:latin typeface="Orly's Font 2" pitchFamily="66" charset="0"/>
                </a:rPr>
                <a:t>34</a:t>
              </a:r>
              <a:endParaRPr lang="en-US" sz="36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1885386" y="2040365"/>
              <a:ext cx="800100" cy="726793"/>
              <a:chOff x="1119153" y="2792185"/>
              <a:chExt cx="800100" cy="726793"/>
            </a:xfrm>
          </p:grpSpPr>
          <p:sp>
            <p:nvSpPr>
              <p:cNvPr id="43" name="Freeform 42"/>
              <p:cNvSpPr/>
              <p:nvPr/>
            </p:nvSpPr>
            <p:spPr>
              <a:xfrm>
                <a:off x="1524000" y="3341511"/>
                <a:ext cx="226139" cy="177467"/>
              </a:xfrm>
              <a:custGeom>
                <a:avLst/>
                <a:gdLst>
                  <a:gd name="connsiteX0" fmla="*/ 0 w 226139"/>
                  <a:gd name="connsiteY0" fmla="*/ 158045 h 177467"/>
                  <a:gd name="connsiteX1" fmla="*/ 79022 w 226139"/>
                  <a:gd name="connsiteY1" fmla="*/ 0 h 177467"/>
                  <a:gd name="connsiteX2" fmla="*/ 203200 w 226139"/>
                  <a:gd name="connsiteY2" fmla="*/ 158045 h 177467"/>
                  <a:gd name="connsiteX3" fmla="*/ 225778 w 226139"/>
                  <a:gd name="connsiteY3" fmla="*/ 169333 h 1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139" h="177467">
                    <a:moveTo>
                      <a:pt x="0" y="158045"/>
                    </a:moveTo>
                    <a:cubicBezTo>
                      <a:pt x="22577" y="79022"/>
                      <a:pt x="45155" y="0"/>
                      <a:pt x="79022" y="0"/>
                    </a:cubicBezTo>
                    <a:cubicBezTo>
                      <a:pt x="112889" y="0"/>
                      <a:pt x="178741" y="129823"/>
                      <a:pt x="203200" y="158045"/>
                    </a:cubicBezTo>
                    <a:cubicBezTo>
                      <a:pt x="227659" y="186267"/>
                      <a:pt x="226718" y="177800"/>
                      <a:pt x="225778" y="169333"/>
                    </a:cubicBez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Text Placeholder 2"/>
              <p:cNvSpPr txBox="1">
                <a:spLocks/>
              </p:cNvSpPr>
              <p:nvPr/>
            </p:nvSpPr>
            <p:spPr bwMode="auto">
              <a:xfrm>
                <a:off x="1119153" y="2792185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-1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cxnSp>
          <p:nvCxnSpPr>
            <p:cNvPr id="57" name="Straight Arrow Connector 56"/>
            <p:cNvCxnSpPr/>
            <p:nvPr/>
          </p:nvCxnSpPr>
          <p:spPr>
            <a:xfrm>
              <a:off x="2288596" y="2734451"/>
              <a:ext cx="1637" cy="514350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2452478" y="3982819"/>
            <a:ext cx="42460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34 peppers used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2853964" y="1333197"/>
            <a:ext cx="35552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 = 2 + 20 </a:t>
            </a:r>
            <a:r>
              <a:rPr lang="en-US" sz="2800" smtClean="0">
                <a:solidFill>
                  <a:schemeClr val="accent5"/>
                </a:solidFill>
                <a:latin typeface="Orly's Font 2" pitchFamily="66" charset="0"/>
              </a:rPr>
              <a:t>+ 1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3851776" y="132150"/>
            <a:ext cx="30062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P = 57 - 23 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6698544" y="2825773"/>
            <a:ext cx="115887" cy="1285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58" grpId="0"/>
      <p:bldP spid="59" grpId="0" build="p"/>
      <p:bldP spid="60" grpId="0"/>
      <p:bldP spid="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457200" y="857250"/>
            <a:ext cx="861754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cooks used 47 tomatoes for the chili.  One box has 62 tomatoes. How many tomatoes do they have left?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52045" y="57150"/>
            <a:ext cx="34487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Compare your work to others’ work.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38397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783" y="136035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Rectangle 74"/>
          <p:cNvSpPr/>
          <p:nvPr/>
        </p:nvSpPr>
        <p:spPr>
          <a:xfrm>
            <a:off x="3657600" y="1303221"/>
            <a:ext cx="552034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3805021" y="863549"/>
            <a:ext cx="586964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5951653" y="2517655"/>
            <a:ext cx="2506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 = 62 - 47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3220022" y="2341144"/>
            <a:ext cx="2723578" cy="2075141"/>
            <a:chOff x="3220022" y="2341144"/>
            <a:chExt cx="2723578" cy="2075141"/>
          </a:xfrm>
        </p:grpSpPr>
        <p:grpSp>
          <p:nvGrpSpPr>
            <p:cNvPr id="6" name="Group 5"/>
            <p:cNvGrpSpPr>
              <a:grpSpLocks noChangeAspect="1"/>
            </p:cNvGrpSpPr>
            <p:nvPr/>
          </p:nvGrpSpPr>
          <p:grpSpPr>
            <a:xfrm>
              <a:off x="5277422" y="2341144"/>
              <a:ext cx="272430" cy="2075141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7" name="Cube 6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Cube 7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Cube 8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Cube 9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Cube 10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Cube 11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ube 12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ube 13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Cube 14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Cube 15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3220022" y="2341144"/>
              <a:ext cx="272430" cy="2075141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8" name="Cube 1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Cube 1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Cube 1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Cube 2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Cube 2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Cube 2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Cube 2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Cube 2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Cube 2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Cube 2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" name="Group 28"/>
            <p:cNvGrpSpPr>
              <a:grpSpLocks noChangeAspect="1"/>
            </p:cNvGrpSpPr>
            <p:nvPr/>
          </p:nvGrpSpPr>
          <p:grpSpPr>
            <a:xfrm>
              <a:off x="4865942" y="2341144"/>
              <a:ext cx="272430" cy="2075141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30" name="Cube 2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Cube 3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Cube 3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Cube 3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Cube 3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Cube 3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Cube 3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Cube 3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Cube 3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Cube 3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oup 41"/>
            <p:cNvGrpSpPr>
              <a:grpSpLocks noChangeAspect="1"/>
            </p:cNvGrpSpPr>
            <p:nvPr/>
          </p:nvGrpSpPr>
          <p:grpSpPr>
            <a:xfrm>
              <a:off x="3631502" y="2341144"/>
              <a:ext cx="272430" cy="2075141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43" name="Cube 42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Cube 43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Cube 44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Cube 45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Cube 47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Cube 49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Cube 50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Cube 51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4042982" y="2341144"/>
              <a:ext cx="272430" cy="2075141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54" name="Cube 53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Cube 54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Cube 55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Cube 56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Cube 57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Cube 58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Cube 59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Cube 60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Cube 61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Cube 62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4" name="Group 63"/>
            <p:cNvGrpSpPr>
              <a:grpSpLocks noChangeAspect="1"/>
            </p:cNvGrpSpPr>
            <p:nvPr/>
          </p:nvGrpSpPr>
          <p:grpSpPr>
            <a:xfrm>
              <a:off x="4454462" y="2341144"/>
              <a:ext cx="272430" cy="2075141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65" name="Cube 64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Cube 65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Cube 66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Cube 67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Cube 68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Cube 69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Cube 70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Cube 71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Cube 72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Cube 73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8" name="Cube 87"/>
            <p:cNvSpPr>
              <a:spLocks noChangeAspect="1"/>
            </p:cNvSpPr>
            <p:nvPr/>
          </p:nvSpPr>
          <p:spPr>
            <a:xfrm>
              <a:off x="5718090" y="3853717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Cube 88"/>
            <p:cNvSpPr>
              <a:spLocks noChangeAspect="1"/>
            </p:cNvSpPr>
            <p:nvPr/>
          </p:nvSpPr>
          <p:spPr>
            <a:xfrm>
              <a:off x="5718090" y="4178098"/>
              <a:ext cx="225510" cy="203933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65729"/>
            <a:ext cx="609600" cy="5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9" name="Group 118"/>
          <p:cNvGrpSpPr/>
          <p:nvPr/>
        </p:nvGrpSpPr>
        <p:grpSpPr>
          <a:xfrm>
            <a:off x="5626508" y="3829050"/>
            <a:ext cx="431392" cy="571500"/>
            <a:chOff x="5626508" y="3829050"/>
            <a:chExt cx="431392" cy="571500"/>
          </a:xfrm>
        </p:grpSpPr>
        <p:grpSp>
          <p:nvGrpSpPr>
            <p:cNvPr id="96" name="Group 95"/>
            <p:cNvGrpSpPr/>
            <p:nvPr/>
          </p:nvGrpSpPr>
          <p:grpSpPr>
            <a:xfrm>
              <a:off x="5643676" y="4069108"/>
              <a:ext cx="414224" cy="331442"/>
              <a:chOff x="6215176" y="1754801"/>
              <a:chExt cx="414224" cy="331442"/>
            </a:xfrm>
          </p:grpSpPr>
          <p:cxnSp>
            <p:nvCxnSpPr>
              <p:cNvPr id="100" name="Straight Connector 99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Group 96"/>
            <p:cNvGrpSpPr/>
            <p:nvPr/>
          </p:nvGrpSpPr>
          <p:grpSpPr>
            <a:xfrm>
              <a:off x="5626508" y="3829050"/>
              <a:ext cx="414224" cy="331442"/>
              <a:chOff x="6215176" y="1754801"/>
              <a:chExt cx="414224" cy="331442"/>
            </a:xfrm>
          </p:grpSpPr>
          <p:cxnSp>
            <p:nvCxnSpPr>
              <p:cNvPr id="98" name="Straight Connector 97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0" name="Text Placeholder 2"/>
          <p:cNvSpPr txBox="1">
            <a:spLocks/>
          </p:cNvSpPr>
          <p:nvPr/>
        </p:nvSpPr>
        <p:spPr bwMode="auto">
          <a:xfrm>
            <a:off x="5951653" y="3272991"/>
            <a:ext cx="30440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 = 62 - 47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1" name="Text Placeholder 2"/>
          <p:cNvSpPr txBox="1">
            <a:spLocks/>
          </p:cNvSpPr>
          <p:nvPr/>
        </p:nvSpPr>
        <p:spPr bwMode="auto">
          <a:xfrm>
            <a:off x="114300" y="2339036"/>
            <a:ext cx="216464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Break apart 47 to make it easier to subtract.</a:t>
            </a:r>
          </a:p>
        </p:txBody>
      </p:sp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258054" y="4511657"/>
            <a:ext cx="30440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47 = 40 + 2 + 5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3078228" y="2569236"/>
            <a:ext cx="1771895" cy="1746655"/>
            <a:chOff x="3078228" y="2569236"/>
            <a:chExt cx="1771895" cy="1746655"/>
          </a:xfrm>
        </p:grpSpPr>
        <p:grpSp>
          <p:nvGrpSpPr>
            <p:cNvPr id="104" name="Group 103"/>
            <p:cNvGrpSpPr/>
            <p:nvPr/>
          </p:nvGrpSpPr>
          <p:grpSpPr>
            <a:xfrm>
              <a:off x="3560605" y="2569236"/>
              <a:ext cx="414224" cy="1683048"/>
              <a:chOff x="6215176" y="1754801"/>
              <a:chExt cx="414224" cy="331442"/>
            </a:xfrm>
          </p:grpSpPr>
          <p:cxnSp>
            <p:nvCxnSpPr>
              <p:cNvPr id="105" name="Straight Connector 104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Group 106"/>
            <p:cNvGrpSpPr/>
            <p:nvPr/>
          </p:nvGrpSpPr>
          <p:grpSpPr>
            <a:xfrm>
              <a:off x="3078228" y="2632843"/>
              <a:ext cx="414224" cy="1683048"/>
              <a:chOff x="6215176" y="1754801"/>
              <a:chExt cx="414224" cy="331442"/>
            </a:xfrm>
          </p:grpSpPr>
          <p:cxnSp>
            <p:nvCxnSpPr>
              <p:cNvPr id="108" name="Straight Connector 107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/>
            <p:cNvGrpSpPr/>
            <p:nvPr/>
          </p:nvGrpSpPr>
          <p:grpSpPr>
            <a:xfrm>
              <a:off x="4435899" y="2569236"/>
              <a:ext cx="414224" cy="1683048"/>
              <a:chOff x="6215176" y="1754801"/>
              <a:chExt cx="414224" cy="331442"/>
            </a:xfrm>
          </p:grpSpPr>
          <p:cxnSp>
            <p:nvCxnSpPr>
              <p:cNvPr id="114" name="Straight Connector 113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Group 115"/>
            <p:cNvGrpSpPr/>
            <p:nvPr/>
          </p:nvGrpSpPr>
          <p:grpSpPr>
            <a:xfrm>
              <a:off x="3953522" y="2632843"/>
              <a:ext cx="414224" cy="1683048"/>
              <a:chOff x="6215176" y="1754801"/>
              <a:chExt cx="414224" cy="331442"/>
            </a:xfrm>
          </p:grpSpPr>
          <p:cxnSp>
            <p:nvCxnSpPr>
              <p:cNvPr id="117" name="Straight Connector 116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2" name="Group 141"/>
          <p:cNvGrpSpPr/>
          <p:nvPr/>
        </p:nvGrpSpPr>
        <p:grpSpPr>
          <a:xfrm>
            <a:off x="5180887" y="3371850"/>
            <a:ext cx="456910" cy="1117387"/>
            <a:chOff x="5180887" y="3371850"/>
            <a:chExt cx="456910" cy="1117387"/>
          </a:xfrm>
        </p:grpSpPr>
        <p:grpSp>
          <p:nvGrpSpPr>
            <p:cNvPr id="121" name="Group 120"/>
            <p:cNvGrpSpPr/>
            <p:nvPr/>
          </p:nvGrpSpPr>
          <p:grpSpPr>
            <a:xfrm>
              <a:off x="5195116" y="3714750"/>
              <a:ext cx="431392" cy="571500"/>
              <a:chOff x="5626508" y="3829050"/>
              <a:chExt cx="431392" cy="571500"/>
            </a:xfrm>
          </p:grpSpPr>
          <p:grpSp>
            <p:nvGrpSpPr>
              <p:cNvPr id="122" name="Group 121"/>
              <p:cNvGrpSpPr/>
              <p:nvPr/>
            </p:nvGrpSpPr>
            <p:grpSpPr>
              <a:xfrm>
                <a:off x="5643676" y="4069108"/>
                <a:ext cx="414224" cy="331442"/>
                <a:chOff x="6215176" y="1754801"/>
                <a:chExt cx="414224" cy="331442"/>
              </a:xfrm>
            </p:grpSpPr>
            <p:cxnSp>
              <p:nvCxnSpPr>
                <p:cNvPr id="126" name="Straight Connector 125"/>
                <p:cNvCxnSpPr/>
                <p:nvPr/>
              </p:nvCxnSpPr>
              <p:spPr>
                <a:xfrm>
                  <a:off x="6226465" y="1771650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/>
                <p:cNvCxnSpPr/>
                <p:nvPr/>
              </p:nvCxnSpPr>
              <p:spPr>
                <a:xfrm flipH="1">
                  <a:off x="6215176" y="1754801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" name="Group 122"/>
              <p:cNvGrpSpPr/>
              <p:nvPr/>
            </p:nvGrpSpPr>
            <p:grpSpPr>
              <a:xfrm>
                <a:off x="5626508" y="3829050"/>
                <a:ext cx="414224" cy="331442"/>
                <a:chOff x="6215176" y="1754801"/>
                <a:chExt cx="414224" cy="331442"/>
              </a:xfrm>
            </p:grpSpPr>
            <p:cxnSp>
              <p:nvCxnSpPr>
                <p:cNvPr id="124" name="Straight Connector 123"/>
                <p:cNvCxnSpPr/>
                <p:nvPr/>
              </p:nvCxnSpPr>
              <p:spPr>
                <a:xfrm>
                  <a:off x="6226465" y="1771650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Connector 124"/>
                <p:cNvCxnSpPr/>
                <p:nvPr/>
              </p:nvCxnSpPr>
              <p:spPr>
                <a:xfrm flipH="1">
                  <a:off x="6215176" y="1754801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8" name="Group 127"/>
            <p:cNvGrpSpPr/>
            <p:nvPr/>
          </p:nvGrpSpPr>
          <p:grpSpPr>
            <a:xfrm>
              <a:off x="5180887" y="3371850"/>
              <a:ext cx="431392" cy="571500"/>
              <a:chOff x="5626508" y="3829050"/>
              <a:chExt cx="431392" cy="571500"/>
            </a:xfrm>
          </p:grpSpPr>
          <p:grpSp>
            <p:nvGrpSpPr>
              <p:cNvPr id="129" name="Group 128"/>
              <p:cNvGrpSpPr/>
              <p:nvPr/>
            </p:nvGrpSpPr>
            <p:grpSpPr>
              <a:xfrm>
                <a:off x="5643676" y="4069108"/>
                <a:ext cx="414224" cy="331442"/>
                <a:chOff x="6215176" y="1754801"/>
                <a:chExt cx="414224" cy="331442"/>
              </a:xfrm>
            </p:grpSpPr>
            <p:cxnSp>
              <p:nvCxnSpPr>
                <p:cNvPr id="133" name="Straight Connector 132"/>
                <p:cNvCxnSpPr/>
                <p:nvPr/>
              </p:nvCxnSpPr>
              <p:spPr>
                <a:xfrm>
                  <a:off x="6226465" y="1771650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Straight Connector 133"/>
                <p:cNvCxnSpPr/>
                <p:nvPr/>
              </p:nvCxnSpPr>
              <p:spPr>
                <a:xfrm flipH="1">
                  <a:off x="6215176" y="1754801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0" name="Group 129"/>
              <p:cNvGrpSpPr/>
              <p:nvPr/>
            </p:nvGrpSpPr>
            <p:grpSpPr>
              <a:xfrm>
                <a:off x="5626508" y="3829050"/>
                <a:ext cx="414224" cy="331442"/>
                <a:chOff x="6215176" y="1754801"/>
                <a:chExt cx="414224" cy="331442"/>
              </a:xfrm>
            </p:grpSpPr>
            <p:cxnSp>
              <p:nvCxnSpPr>
                <p:cNvPr id="131" name="Straight Connector 130"/>
                <p:cNvCxnSpPr/>
                <p:nvPr/>
              </p:nvCxnSpPr>
              <p:spPr>
                <a:xfrm>
                  <a:off x="6226465" y="1771650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Straight Connector 131"/>
                <p:cNvCxnSpPr/>
                <p:nvPr/>
              </p:nvCxnSpPr>
              <p:spPr>
                <a:xfrm flipH="1">
                  <a:off x="6215176" y="1754801"/>
                  <a:ext cx="402935" cy="31459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6" name="Group 135"/>
            <p:cNvGrpSpPr/>
            <p:nvPr/>
          </p:nvGrpSpPr>
          <p:grpSpPr>
            <a:xfrm>
              <a:off x="5223573" y="4157795"/>
              <a:ext cx="414224" cy="331442"/>
              <a:chOff x="6215176" y="1754801"/>
              <a:chExt cx="414224" cy="331442"/>
            </a:xfrm>
          </p:grpSpPr>
          <p:cxnSp>
            <p:nvCxnSpPr>
              <p:cNvPr id="140" name="Straight Connector 139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3643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64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75" grpId="0" animBg="1"/>
      <p:bldP spid="75" grpId="1" animBg="1"/>
      <p:bldP spid="76" grpId="0" animBg="1"/>
      <p:bldP spid="76" grpId="1" animBg="1"/>
      <p:bldP spid="77" grpId="0"/>
      <p:bldP spid="110" grpId="0"/>
      <p:bldP spid="111" grpId="0"/>
      <p:bldP spid="1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04433" y="2780244"/>
            <a:ext cx="6134100" cy="252473"/>
            <a:chOff x="1604433" y="2780244"/>
            <a:chExt cx="6134100" cy="252473"/>
          </a:xfrm>
        </p:grpSpPr>
        <p:cxnSp>
          <p:nvCxnSpPr>
            <p:cNvPr id="62" name="Straight Arrow Connector 61"/>
            <p:cNvCxnSpPr/>
            <p:nvPr/>
          </p:nvCxnSpPr>
          <p:spPr bwMode="auto">
            <a:xfrm>
              <a:off x="1604433" y="2890067"/>
              <a:ext cx="61341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 bwMode="auto">
            <a:xfrm>
              <a:off x="6858000" y="2780244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783" y="136035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46566" y="812094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Break apart 47 to make it easier to subtract.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2452478" y="3982819"/>
            <a:ext cx="42460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15 tomatoes left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2595032" y="1333197"/>
            <a:ext cx="39532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47 = 2 + 20 + 20 + 5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3851776" y="132150"/>
            <a:ext cx="30062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T = 62 - 47 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7" name="Text Placeholder 2"/>
          <p:cNvSpPr txBox="1">
            <a:spLocks/>
          </p:cNvSpPr>
          <p:nvPr/>
        </p:nvSpPr>
        <p:spPr bwMode="auto">
          <a:xfrm>
            <a:off x="6148212" y="3225397"/>
            <a:ext cx="1485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62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2172547" y="2040365"/>
            <a:ext cx="4194386" cy="1510262"/>
            <a:chOff x="2172547" y="2040365"/>
            <a:chExt cx="4194386" cy="1510262"/>
          </a:xfrm>
        </p:grpSpPr>
        <p:sp>
          <p:nvSpPr>
            <p:cNvPr id="63" name="Oval 62"/>
            <p:cNvSpPr/>
            <p:nvPr/>
          </p:nvSpPr>
          <p:spPr bwMode="auto">
            <a:xfrm>
              <a:off x="2443691" y="2825773"/>
              <a:ext cx="117475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65" name="Oval 64"/>
            <p:cNvSpPr/>
            <p:nvPr/>
          </p:nvSpPr>
          <p:spPr bwMode="auto">
            <a:xfrm>
              <a:off x="4377267" y="2825773"/>
              <a:ext cx="115888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74" name="Text Placeholder 2"/>
            <p:cNvSpPr txBox="1">
              <a:spLocks/>
            </p:cNvSpPr>
            <p:nvPr/>
          </p:nvSpPr>
          <p:spPr bwMode="auto">
            <a:xfrm>
              <a:off x="2172547" y="3009496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20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04722" y="2476788"/>
              <a:ext cx="1930589" cy="338681"/>
            </a:xfrm>
            <a:custGeom>
              <a:avLst/>
              <a:gdLst>
                <a:gd name="connsiteX0" fmla="*/ 0 w 1964267"/>
                <a:gd name="connsiteY0" fmla="*/ 327392 h 338681"/>
                <a:gd name="connsiteX1" fmla="*/ 1162755 w 1964267"/>
                <a:gd name="connsiteY1" fmla="*/ 15 h 338681"/>
                <a:gd name="connsiteX2" fmla="*/ 1952978 w 1964267"/>
                <a:gd name="connsiteY2" fmla="*/ 338681 h 338681"/>
                <a:gd name="connsiteX3" fmla="*/ 1952978 w 1964267"/>
                <a:gd name="connsiteY3" fmla="*/ 338681 h 338681"/>
                <a:gd name="connsiteX4" fmla="*/ 1964267 w 1964267"/>
                <a:gd name="connsiteY4" fmla="*/ 338681 h 33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267" h="338681">
                  <a:moveTo>
                    <a:pt x="0" y="327392"/>
                  </a:moveTo>
                  <a:cubicBezTo>
                    <a:pt x="418629" y="162762"/>
                    <a:pt x="837259" y="-1867"/>
                    <a:pt x="1162755" y="15"/>
                  </a:cubicBezTo>
                  <a:cubicBezTo>
                    <a:pt x="1488251" y="1896"/>
                    <a:pt x="1952978" y="338681"/>
                    <a:pt x="1952978" y="338681"/>
                  </a:cubicBezTo>
                  <a:lnTo>
                    <a:pt x="1952978" y="338681"/>
                  </a:lnTo>
                  <a:lnTo>
                    <a:pt x="1964267" y="338681"/>
                  </a:ln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36344" y="2476788"/>
              <a:ext cx="1930589" cy="338681"/>
            </a:xfrm>
            <a:custGeom>
              <a:avLst/>
              <a:gdLst>
                <a:gd name="connsiteX0" fmla="*/ 0 w 1964267"/>
                <a:gd name="connsiteY0" fmla="*/ 327392 h 338681"/>
                <a:gd name="connsiteX1" fmla="*/ 1162755 w 1964267"/>
                <a:gd name="connsiteY1" fmla="*/ 15 h 338681"/>
                <a:gd name="connsiteX2" fmla="*/ 1952978 w 1964267"/>
                <a:gd name="connsiteY2" fmla="*/ 338681 h 338681"/>
                <a:gd name="connsiteX3" fmla="*/ 1952978 w 1964267"/>
                <a:gd name="connsiteY3" fmla="*/ 338681 h 338681"/>
                <a:gd name="connsiteX4" fmla="*/ 1964267 w 1964267"/>
                <a:gd name="connsiteY4" fmla="*/ 338681 h 33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267" h="338681">
                  <a:moveTo>
                    <a:pt x="0" y="327392"/>
                  </a:moveTo>
                  <a:cubicBezTo>
                    <a:pt x="418629" y="162762"/>
                    <a:pt x="837259" y="-1867"/>
                    <a:pt x="1162755" y="15"/>
                  </a:cubicBezTo>
                  <a:cubicBezTo>
                    <a:pt x="1488251" y="1896"/>
                    <a:pt x="1952978" y="338681"/>
                    <a:pt x="1952978" y="338681"/>
                  </a:cubicBezTo>
                  <a:lnTo>
                    <a:pt x="1952978" y="338681"/>
                  </a:lnTo>
                  <a:lnTo>
                    <a:pt x="1964267" y="338681"/>
                  </a:lnTo>
                </a:path>
              </a:pathLst>
            </a:cu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 Placeholder 2"/>
            <p:cNvSpPr txBox="1">
              <a:spLocks/>
            </p:cNvSpPr>
            <p:nvPr/>
          </p:nvSpPr>
          <p:spPr bwMode="auto">
            <a:xfrm>
              <a:off x="3133074" y="2040365"/>
              <a:ext cx="98172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-20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82" name="Text Placeholder 2"/>
            <p:cNvSpPr txBox="1">
              <a:spLocks/>
            </p:cNvSpPr>
            <p:nvPr/>
          </p:nvSpPr>
          <p:spPr bwMode="auto">
            <a:xfrm>
              <a:off x="4938004" y="2040365"/>
              <a:ext cx="111989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-20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77" name="Text Placeholder 2"/>
            <p:cNvSpPr txBox="1">
              <a:spLocks/>
            </p:cNvSpPr>
            <p:nvPr/>
          </p:nvSpPr>
          <p:spPr bwMode="auto">
            <a:xfrm>
              <a:off x="3977217" y="3027407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40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884157" y="2040365"/>
            <a:ext cx="1179865" cy="1521561"/>
            <a:chOff x="5884157" y="2040365"/>
            <a:chExt cx="1179865" cy="1521561"/>
          </a:xfrm>
        </p:grpSpPr>
        <p:sp>
          <p:nvSpPr>
            <p:cNvPr id="64" name="Oval 63"/>
            <p:cNvSpPr/>
            <p:nvPr/>
          </p:nvSpPr>
          <p:spPr bwMode="auto">
            <a:xfrm>
              <a:off x="6284913" y="2831488"/>
              <a:ext cx="115887" cy="12858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6131310" y="2040365"/>
              <a:ext cx="932712" cy="803663"/>
              <a:chOff x="5387655" y="2792185"/>
              <a:chExt cx="800100" cy="803663"/>
            </a:xfrm>
          </p:grpSpPr>
          <p:sp>
            <p:nvSpPr>
              <p:cNvPr id="72" name="Freeform 71"/>
              <p:cNvSpPr/>
              <p:nvPr/>
            </p:nvSpPr>
            <p:spPr>
              <a:xfrm>
                <a:off x="5576711" y="3363845"/>
                <a:ext cx="433234" cy="232003"/>
              </a:xfrm>
              <a:custGeom>
                <a:avLst/>
                <a:gdLst>
                  <a:gd name="connsiteX0" fmla="*/ 0 w 433234"/>
                  <a:gd name="connsiteY0" fmla="*/ 180866 h 232003"/>
                  <a:gd name="connsiteX1" fmla="*/ 169333 w 433234"/>
                  <a:gd name="connsiteY1" fmla="*/ 244 h 232003"/>
                  <a:gd name="connsiteX2" fmla="*/ 406400 w 433234"/>
                  <a:gd name="connsiteY2" fmla="*/ 214733 h 232003"/>
                  <a:gd name="connsiteX3" fmla="*/ 417689 w 433234"/>
                  <a:gd name="connsiteY3" fmla="*/ 203444 h 23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34" h="232003">
                    <a:moveTo>
                      <a:pt x="0" y="180866"/>
                    </a:moveTo>
                    <a:cubicBezTo>
                      <a:pt x="50800" y="87733"/>
                      <a:pt x="101600" y="-5400"/>
                      <a:pt x="169333" y="244"/>
                    </a:cubicBezTo>
                    <a:cubicBezTo>
                      <a:pt x="237066" y="5888"/>
                      <a:pt x="365007" y="180866"/>
                      <a:pt x="406400" y="214733"/>
                    </a:cubicBezTo>
                    <a:cubicBezTo>
                      <a:pt x="447793" y="248600"/>
                      <a:pt x="432741" y="226022"/>
                      <a:pt x="417689" y="203444"/>
                    </a:cubicBez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Text Placeholder 2"/>
              <p:cNvSpPr txBox="1">
                <a:spLocks/>
              </p:cNvSpPr>
              <p:nvPr/>
            </p:nvSpPr>
            <p:spPr bwMode="auto">
              <a:xfrm>
                <a:off x="5387655" y="2792185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-2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78" name="Text Placeholder 2"/>
            <p:cNvSpPr txBox="1">
              <a:spLocks/>
            </p:cNvSpPr>
            <p:nvPr/>
          </p:nvSpPr>
          <p:spPr bwMode="auto">
            <a:xfrm>
              <a:off x="5884157" y="3038706"/>
              <a:ext cx="8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60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972114" y="2074232"/>
            <a:ext cx="1885386" cy="1788685"/>
            <a:chOff x="1029969" y="2074232"/>
            <a:chExt cx="1885386" cy="1788685"/>
          </a:xfrm>
        </p:grpSpPr>
        <p:sp>
          <p:nvSpPr>
            <p:cNvPr id="66" name="Text Placeholder 2"/>
            <p:cNvSpPr txBox="1">
              <a:spLocks/>
            </p:cNvSpPr>
            <p:nvPr/>
          </p:nvSpPr>
          <p:spPr bwMode="auto">
            <a:xfrm>
              <a:off x="1600200" y="3216586"/>
              <a:ext cx="800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600" dirty="0" smtClean="0">
                  <a:solidFill>
                    <a:schemeClr val="accent1"/>
                  </a:solidFill>
                  <a:latin typeface="Orly's Font 2" pitchFamily="66" charset="0"/>
                </a:rPr>
                <a:t>15</a:t>
              </a:r>
              <a:endParaRPr lang="en-US" sz="36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1029969" y="2074232"/>
              <a:ext cx="1885386" cy="726793"/>
              <a:chOff x="1119153" y="2792185"/>
              <a:chExt cx="800100" cy="726793"/>
            </a:xfrm>
          </p:grpSpPr>
          <p:sp>
            <p:nvSpPr>
              <p:cNvPr id="69" name="Freeform 68"/>
              <p:cNvSpPr/>
              <p:nvPr/>
            </p:nvSpPr>
            <p:spPr>
              <a:xfrm>
                <a:off x="1524000" y="3341511"/>
                <a:ext cx="226139" cy="177467"/>
              </a:xfrm>
              <a:custGeom>
                <a:avLst/>
                <a:gdLst>
                  <a:gd name="connsiteX0" fmla="*/ 0 w 226139"/>
                  <a:gd name="connsiteY0" fmla="*/ 158045 h 177467"/>
                  <a:gd name="connsiteX1" fmla="*/ 79022 w 226139"/>
                  <a:gd name="connsiteY1" fmla="*/ 0 h 177467"/>
                  <a:gd name="connsiteX2" fmla="*/ 203200 w 226139"/>
                  <a:gd name="connsiteY2" fmla="*/ 158045 h 177467"/>
                  <a:gd name="connsiteX3" fmla="*/ 225778 w 226139"/>
                  <a:gd name="connsiteY3" fmla="*/ 169333 h 1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139" h="177467">
                    <a:moveTo>
                      <a:pt x="0" y="158045"/>
                    </a:moveTo>
                    <a:cubicBezTo>
                      <a:pt x="22577" y="79022"/>
                      <a:pt x="45155" y="0"/>
                      <a:pt x="79022" y="0"/>
                    </a:cubicBezTo>
                    <a:cubicBezTo>
                      <a:pt x="112889" y="0"/>
                      <a:pt x="178741" y="129823"/>
                      <a:pt x="203200" y="158045"/>
                    </a:cubicBezTo>
                    <a:cubicBezTo>
                      <a:pt x="227659" y="186267"/>
                      <a:pt x="226718" y="177800"/>
                      <a:pt x="225778" y="169333"/>
                    </a:cubicBezTo>
                  </a:path>
                </a:pathLst>
              </a:custGeom>
              <a:noFill/>
              <a:ln w="571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Text Placeholder 2"/>
              <p:cNvSpPr txBox="1">
                <a:spLocks/>
              </p:cNvSpPr>
              <p:nvPr/>
            </p:nvSpPr>
            <p:spPr bwMode="auto">
              <a:xfrm>
                <a:off x="1119153" y="2792185"/>
                <a:ext cx="8001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-5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cxnSp>
          <p:nvCxnSpPr>
            <p:cNvPr id="83" name="Straight Arrow Connector 82"/>
            <p:cNvCxnSpPr/>
            <p:nvPr/>
          </p:nvCxnSpPr>
          <p:spPr>
            <a:xfrm>
              <a:off x="1986619" y="2656377"/>
              <a:ext cx="1637" cy="51435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6" grpId="0"/>
      <p:bldP spid="57" grpId="0" build="p"/>
      <p:bldP spid="58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6558</TotalTime>
  <Words>363</Words>
  <Application>Microsoft Office PowerPoint</Application>
  <PresentationFormat>On-screen Show (16:9)</PresentationFormat>
  <Paragraphs>66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Orly's Font 2</vt:lpstr>
      <vt:lpstr>Courier New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279</cp:revision>
  <dcterms:created xsi:type="dcterms:W3CDTF">2011-06-12T17:04:43Z</dcterms:created>
  <dcterms:modified xsi:type="dcterms:W3CDTF">2015-06-07T12:43:39Z</dcterms:modified>
</cp:coreProperties>
</file>